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8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3A2512-53A0-44BE-B605-936F6369C19E}" v="2550" dt="2020-11-28T17:11:06.986"/>
    <p1510:client id="{F309D767-6070-44D1-AE20-E52B3BCE0C4D}" v="1748" dt="2020-11-28T18:02:38.9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3" autoAdjust="0"/>
    <p:restoredTop sz="94637" autoAdjust="0"/>
  </p:normalViewPr>
  <p:slideViewPr>
    <p:cSldViewPr snapToGrid="0">
      <p:cViewPr varScale="1">
        <p:scale>
          <a:sx n="98" d="100"/>
          <a:sy n="98" d="100"/>
        </p:scale>
        <p:origin x="-72" y="-2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</inkml:channelProperties>
      </inkml:inkSource>
      <inkml:timestamp xml:id="ts0" timeString="2020-11-28T19:24:50.604"/>
    </inkml:context>
    <inkml:brush xml:id="br0">
      <inkml:brushProperty name="width" value="0.08167" units="cm"/>
      <inkml:brushProperty name="height" value="0.08167" units="cm"/>
      <inkml:brushProperty name="color" value="#FFFF00"/>
      <inkml:brushProperty name="fitToCurve" value="1"/>
    </inkml:brush>
  </inkml:definitions>
  <inkml:traceGroup>
    <inkml:annotationXML>
      <emma:emma xmlns:emma="http://www.w3.org/2003/04/emma" version="1.0">
        <emma:interpretation id="{96339D80-7820-4A4F-B6F0-4D893AA5EAC1}" emma:medium="tactile" emma:mode="ink">
          <msink:context xmlns:msink="http://schemas.microsoft.com/ink/2010/main" type="writingRegion" rotatedBoundingBox="4907,14259 4693,11721 5017,11694 5231,14232"/>
        </emma:interpretation>
      </emma:emma>
    </inkml:annotationXML>
    <inkml:traceGroup>
      <inkml:annotationXML>
        <emma:emma xmlns:emma="http://www.w3.org/2003/04/emma" version="1.0">
          <emma:interpretation id="{48C3FB30-5A5D-4594-A52B-0F26685AA532}" emma:medium="tactile" emma:mode="ink">
            <msink:context xmlns:msink="http://schemas.microsoft.com/ink/2010/main" type="paragraph" rotatedBoundingBox="4907,14259 4693,11721 5017,11694 5231,1423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7D421C7-BA8A-40E3-A34F-EA2D5A18A7D9}" emma:medium="tactile" emma:mode="ink">
              <msink:context xmlns:msink="http://schemas.microsoft.com/ink/2010/main" type="line" rotatedBoundingBox="4907,14259 4693,11721 5017,11694 5230,14232"/>
            </emma:interpretation>
          </emma:emma>
        </inkml:annotationXML>
        <inkml:traceGroup>
          <inkml:annotationXML>
            <emma:emma xmlns:emma="http://www.w3.org/2003/04/emma" version="1.0">
              <emma:interpretation id="{2FF6E4B7-F4D1-4A09-BEED-061382526904}" emma:medium="tactile" emma:mode="ink">
                <msink:context xmlns:msink="http://schemas.microsoft.com/ink/2010/main" type="inkWord" rotatedBoundingBox="4907,14259 4693,11721 5017,11694 5230,14232"/>
              </emma:interpretation>
              <emma:one-of disjunction-type="recognition" id="oneOf0">
                <emma:interpretation id="interp0" emma:lang="en-US" emma:confidence="0.5">
                  <emma:literal>F</emma:literal>
                </emma:interpretation>
                <emma:interpretation id="interp1" emma:lang="en-US" emma:confidence="0">
                  <emma:literal>.</emma:literal>
                </emma:interpretation>
                <emma:interpretation id="interp2" emma:lang="en-US" emma:confidence="0">
                  <emma:literal>-</emma:literal>
                </emma:interpretation>
                <emma:interpretation id="interp3" emma:lang="en-US" emma:confidence="0">
                  <emma:literal>a</emma:literal>
                </emma:interpretation>
                <emma:interpretation id="interp4" emma:lang="en-US" emma:confidence="0">
                  <emma:literal>,</emma:literal>
                </emma:interpretation>
              </emma:one-of>
            </emma:emma>
          </inkml:annotationXML>
          <inkml:trace contextRef="#ctx0" brushRef="#br0">507 2527 576,'0'0'25,"0"0"6,0 0-31,0 0 0,0 0 0,0 0 0,0 0 46,0 0 3,0 0 1,0 0 0,0 0-3,0 0-1,0 0 0,0 0 0,0 0-9,0 0-1,0 0-1,0 0 0,-9 0-7,9 0 0,-5 0-1,5 0 0,0 0-4,0 0-1,0 0 0,0 0 0,0 0-2,0 0-1,0 0 0,-9-4 0,5-4-8,4 8-2,0 0 0,-5 0 0,-4-4 4,4 0 1,5 4 0,0 0 0,-9-5-2,5-3 0,-1 4 0,5 4 0,0 0 0,-5-4-1,-4-8 0,5 4 0,4 8 0,-5-12 0,-4 3 0,4 1 0,5 0 1,-4 0 0,-1-4 0,-4 0 0,4 3-3,1 1 0,-1-4 0,1 4 0,-1 0 0,0-4 0,-4-1 0,5 1 0,-10-8-9,5 8 12,4-5-12,1 5 12,-1-4-4,-4-1-8,0 1 12,0 0-4,4 0-8,0 3 8,-4-7-8,0 4 8,9-1-8,-9 1 0,0-4 0,4 3 8,1 1-8,-1-4 0,0 4 9,1-1-9,-1 1 0,5-4 0,-4 3 0,-10 1 0,0-4 0,5-1 0,14 5 0,-10-4 11,-4-5-11,4 5 0,1-5 0,-1 1 8,1-1-8,-1-3 0,5 4 0,-5-5 8,-4 1-8,5 3 0,-6 1 0,10-1 8,0-3-8,0-1 0,-9 9 0,9-1 8,0-7-8,-4 8 0,4-9 0,-5 9 8,1-1-8,-1 1 0,5-8 0,0 7 0,-9 1 0,9-9 0,4 1-9,-4-5 9,0 5 0,-4-5 0,8 1 0,-4-1 0,5 0 0,-5 1 0,5 3 0,-5 1 0,0-1 0,4 1 0,-4-1-8,5 5 8,-5 3 0,0 1 0,0-4 0,4 3 0,1-3 0,-5 3 0,0 5 0,-5-4 0,5-1 0,5 5 0,-1-4 0,1-1 0,-5 1 0,5 0 0,4-1 0,-5 5 0,-4-4 0,5-1 0,0 5 11,-1 0-11,1-5 0,-10 5 0,1-4 0,4 3-12,9-3 12,0 0 0,-9 3 0,4 1 0,6 0 0,-6 0 0,1 3 0,-1-3 0,1 8 0,0 0 0,4 0 0,-9-5 0,0 5 0,0-4 0,4 4 0,-4 4 0,-4 0 0,4-4 0,4 4 0,-4 4 0,0 0 0,0 0 0,0 0 0,0 0 0,0 0 0,0 0 0,0 0 0,0 0-9,9-5 9,-9 5-8,0-4 8,0 4-8,5-8 8,0 0-10,-5 4 10,4-8-10,1 8 10,-5-4-8,0 8 8,0-4-8,-9-1 8,9 5-8,0 0 8,0-8-8,-5 0 8,5 8 0,0 0 0,0 0 0,0 0 0,0 0 0,-5-4 0,5 4 0,0 0 0,0 0 0,-9-4 0,9 4 0,9-8 0,-9 8 0,0 0 0,0 0 0,0 0 0,0 0 0,0 0 0,-9 0 0,-4-4 0,8 4 0,5 0-9,-5 4 9,-8-4 0,13 0 0,0 0-9,0 0 9,-14 4 0,9 0 0,5-4 0,0 0 0,0 0-8,-9 8 8,5 4-12,-6 1 12,6-1-11,-1 0 11,-4-4-10,4 4 10,1 5 0,-5-5-9,0-4 9,4 4 0,-9 9-22,10-5 1,-5-4 0,-1 9 0,1-9 21,5 4 18,4-4-3,-10-4-1,1-4-14,5 5-12,-1-1 3,5 8 0,-4 0 9,4-3-8,0-13 8,0 0-8,0 0 8,0 0-10,0 0 10,0 0-10,0 0-12,0 0-2,0 0-1,4-9 0,1-7 3,-1 4 1,1-4 0,-1 3 0,6-3 21,-6 4 0,-4-4 0,5-1 0,4 1 0,-4 4 0,4 4-9,0-1 9,-5 1 0,-4 8 0,0 0 0,5-4 0,0-4-13,-5 8 1,13 0 0,-4 0 0,-9 0 12,0 0 16,0 0-3,0 0-1,14 4-4,-5 0 0,-9-4-8,0 0 12,5 8-12,0 5 0,-1 3 8,-4 0-8,0 1 0,5 3 0,-1 12 8,-4-7-8,-4-13 0,-1 8 8,5 13-8,0 0 0,-4-5-11,4-3-8,4-5-1,1 4-371,-10 9-73</inkml:trace>
          <inkml:trace contextRef="#ctx0" brushRef="#br0" timeOffset="1023.7018">159 51 288,'0'20'25,"0"-4"-25,0-16 0,0 0 0,0 0 82,0 0 11,0 0 3,0 0 0,0 0-48,0 0-8,0 0-3,0 0 0,9-4-1,-9 4 0,0 0 0,0 0 0,0 0 4,9 8 0,-9-8 0,5 13 0,4 3-9,-4 0-2,-5 1 0,0 3 0,-5 4-11,0-3-2,15 3-1,-6 1 0,1-1-15,-1 0 0,1 9 8,4-4-8,0-1 0,-4-4 0,-1 5 0,10-5-355,0 1-73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</inkml:channelProperties>
      </inkml:inkSource>
      <inkml:timestamp xml:id="ts0" timeString="2020-11-28T19:24:53.924"/>
    </inkml:context>
    <inkml:brush xml:id="br0">
      <inkml:brushProperty name="width" value="0.08167" units="cm"/>
      <inkml:brushProperty name="height" value="0.08167" units="cm"/>
      <inkml:brushProperty name="color" value="#FFFF00"/>
      <inkml:brushProperty name="fitToCurve" value="1"/>
    </inkml:brush>
  </inkml:definitions>
  <inkml:traceGroup>
    <inkml:annotationXML>
      <emma:emma xmlns:emma="http://www.w3.org/2003/04/emma" version="1.0">
        <emma:interpretation id="{E72A689B-86A1-4800-A782-AF730ED08118}" emma:medium="tactile" emma:mode="ink">
          <msink:context xmlns:msink="http://schemas.microsoft.com/ink/2010/main" type="writingRegion" rotatedBoundingBox="5399,14215 5817,12940 6101,13033 5682,14308"/>
        </emma:interpretation>
      </emma:emma>
    </inkml:annotationXML>
    <inkml:traceGroup>
      <inkml:annotationXML>
        <emma:emma xmlns:emma="http://www.w3.org/2003/04/emma" version="1.0">
          <emma:interpretation id="{D34F840E-0E4B-4E20-B0FD-B0ECDE129648}" emma:medium="tactile" emma:mode="ink">
            <msink:context xmlns:msink="http://schemas.microsoft.com/ink/2010/main" type="paragraph" rotatedBoundingBox="5399,14215 5817,12940 6101,13033 5682,143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1E6B420-C88D-49C4-B9D8-5D95D764B1AA}" emma:medium="tactile" emma:mode="ink">
              <msink:context xmlns:msink="http://schemas.microsoft.com/ink/2010/main" type="line" rotatedBoundingBox="5399,14215 5817,12940 6101,13033 5682,14308"/>
            </emma:interpretation>
          </emma:emma>
        </inkml:annotationXML>
        <inkml:traceGroup>
          <inkml:annotationXML>
            <emma:emma xmlns:emma="http://www.w3.org/2003/04/emma" version="1.0">
              <emma:interpretation id="{F097683F-8A64-4DD6-93BA-3052D669D0D6}" emma:medium="tactile" emma:mode="ink">
                <msink:context xmlns:msink="http://schemas.microsoft.com/ink/2010/main" type="inkWord" rotatedBoundingBox="5399,14215 5817,12940 6101,13033 5682,14308"/>
              </emma:interpretation>
              <emma:one-of disjunction-type="recognition" id="oneOf0">
                <emma:interpretation id="interp0" emma:lang="en-US" emma:confidence="0.5">
                  <emma:literal>.</emma:literal>
                </emma:interpretation>
                <emma:interpretation id="interp1" emma:lang="en-US" emma:confidence="0">
                  <emma:literal>-</emma:literal>
                </emma:interpretation>
                <emma:interpretation id="interp2" emma:lang="en-US" emma:confidence="0">
                  <emma:literal>,</emma:literal>
                </emma:interpretation>
                <emma:interpretation id="interp3" emma:lang="en-US" emma:confidence="0">
                  <emma:literal>m</emma:literal>
                </emma:interpretation>
                <emma:interpretation id="interp4" emma:lang="en-US" emma:confidence="0">
                  <emma:literal>M</emma:literal>
                </emma:interpretation>
              </emma:one-of>
            </emma:emma>
          </inkml:annotationXML>
          <inkml:trace contextRef="#ctx0" brushRef="#br0">69 1177 57,'0'0'0,"0"0"0,0 0 0,0 0 0,0 0 92,0-4 12,0 4 4,5 0 0,-1 4-69,-4-4-14,-4 8-2,4-4-1,4 0-9,-4 0-1,-4 5-1,-1-1 0,5 0-3,0-4 0,0-4 0,0 8 0,-4 0 4,4-8 1,0 0 0,0 0 0,-5 12 11,1-8 3,4-4 0,0 0 0,0 0-5,0 0-1,0 0 0,0 0 0,0 0-5,0 0 0,-5 9-1,5-9 0,0 0 10,0 0 3,-9 4 0,9-4 0,0 0 1,0 0 1,0 0 0,0 0 0,0 0-2,0 0-1,0 0 0,-9 4 0,9-4-3,0 0 0,0 0 0,-5-4 0,0 0-6,5 4-2,-4-4 0,4 4 0,0-9-16,0 9 0,-9-8 8,9 0-8,0-4-9,-5 4-6,1 4-1,4-9 0,4 1 30,1 4 6,-10 0 0,5-4 1,0-1-21,0 5 8,-4-4-8,4 0 0,4 0-14,-4-5-7,5 5-2,-5 0 0,-5-4 39,5 3 8,-4-3 2,4 4 0,0-4-42,0-1-8,-5 5-1,10-4-1,-5 0 26,4 3 0,-4 1 0,5-4 0,-1 0 0,-4 3 0,-4 5 0,8-4 0,5-4 46,1-1 14,-6 9 4,1 0 0,4-4-52,-4-4-12,4 3 0,-5-3 0,5 4 0,-4 0 0,0-9 0,-1 5 0,5 4-11,1-5-5,-6-3 0,5 0-1,0-1 17,1 5 0,-6 0 0,10-5 0,-5 5 0,0-4 0,-4-1 0,4 5 0,0-4 0,0 3 0,0 1 8,-4 0-8,9 0 0,-10-5 9,6 5-9,-6 0 8,10-1-8,-5 1 0,-4 0 0,-1 0 0,5 3 0,1-3 0,-1 4 0,-5 0 0,5 3 0,-4-3 0,4 0 0,0 4 0,1-4 0,-6 3 13,5 1-1,-4 0-1,4-4-11,0 4 0,-4 4-12,-1-4 12,1-1-8,-1 1 8,1 0 0,0 0 0,4 0 0,-5 4 0,1-4 0,0 0 0,-5 8 0,4-5 0,-4 5 0,0 0 0,0 0 0,0 0 0,0 0 0,0 0 0,5-4 0,-5 4 0,0 0 9,0 0-9,0 0 0,0 0 0,0 0 0,0 0 8,9-8-8,-9 8 8,0 0-8,0 0 8,0 0-8,0 0 0,0 0 0,0 0 0,0 0 0,0 0 8,0 0-8,0 0 8,0 0-8,0 0 0,0 0 8,0 0-8,0 0 0,0 0 0,0 0 0,0 0 0,-9-8 0,9 8 9,0 0-9,0 0 0,0 0 8,-5-4-8,5 4 0,0 0 0,0 0 0,0 0 0,-14 0 0,14 0 0,0 0 0,-4 0 0,-10 0 0,14 0 0,0 0 11,-9 0-2,4 4 0,-4 0 0,0-4-9,0 4 0,4 0 0,-4 0 0,-5 5 0,5-5 0,0 4 0,4 4 0,-4-4 0,0 0 0,0 0 0,4 5 0,-4-1 0,0-4 0,0 4 0,0 0 0,4 1 0,-4-1 0,-5 0 0,5-4 0,4 4 0,-4 1 0,0-5 0,-5 0 0,5 4 0,5-4 0,-6 0 0,6-3 0,4-5 0,-5 8-12,5-8 2,-9 4 1,5 0-4,4-4-1,0 0 0,0 0 0,0 0 14,0 0 0,0 0 9,0 0-9,0 0 0,0 0-12,4-8 1,1 0 0,8 3 11,-3-3 0,-6 4 0,5-4-8,1 4 8,-1-4 0,-5 0 0,5 0 0,5-1 0,-5 1 0,1 0-9,-1 0 9,0-4 0,0 4 0,0-1 0,0 1 0,1 0 0,-1 0 0,-5 4 0,10-4 0,0-4 0,-5 8 0,-4-1 0,4 1 0,0-4 0,0 4 0,-4-4 0,-5 8 0,9-4 0,-9 4 0,9-4 0,-9 4 0,0 0 0,0 0 0,0 0 0,0 0 0,0 0 11,0 0-3,0 0-8,0 0 12,0 0-12,4 12 0,1-4 0,-5 4 0,5 1 14,-5-1-3,0 0-1,0 0 0,0 1-10,-5 3-14,5 0 3,-5 0 1,5-3 10,0 3 0,-4 0 0,4 1 0,0-1 8,0-4 3,-5 0 1,5 0 0,0 1-12,0-1 0,0-4 0,0 4 0,0 0 0,0-3 0,0-1 0,0 0 0,-4 0-19,4 4 1,0-12 0,4 12-426,-4-12-84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mpirelevel.com/box-level_e75-series.php" TargetMode="External"/><Relationship Id="rId7" Type="http://schemas.openxmlformats.org/officeDocument/2006/relationships/hyperlink" Target="https://www.travelandleisure.com/attractions/leaning-tower-of-pisa-italy-architect" TargetMode="External"/><Relationship Id="rId2" Type="http://schemas.openxmlformats.org/officeDocument/2006/relationships/hyperlink" Target="https://www.gettyimages.com/photo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tatuspro.com/machine_tool_alignment/flatness_and_level/" TargetMode="External"/><Relationship Id="rId5" Type="http://schemas.openxmlformats.org/officeDocument/2006/relationships/hyperlink" Target="https://en.wikipedia.org/wiki/Telecentric_lens" TargetMode="External"/><Relationship Id="rId4" Type="http://schemas.openxmlformats.org/officeDocument/2006/relationships/hyperlink" Target="https://www.cognex.com/products/machine-vision/2d-machine-vision-systems/in-sight-9000-serie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16.emf"/><Relationship Id="rId4" Type="http://schemas.openxmlformats.org/officeDocument/2006/relationships/customXml" Target="../ink/ink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alentinac.com/BubbleInsp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924" y="633532"/>
            <a:ext cx="4528869" cy="489789"/>
          </a:xfrm>
        </p:spPr>
        <p:txBody>
          <a:bodyPr>
            <a:noAutofit/>
          </a:bodyPr>
          <a:lstStyle/>
          <a:p>
            <a:r>
              <a:rPr lang="en-US" sz="2800" dirty="0">
                <a:cs typeface="Calibri Light"/>
              </a:rPr>
              <a:t>Spirit (bubble) level</a:t>
            </a:r>
            <a:endParaRPr lang="en-US" sz="2800">
              <a:cs typeface="Calibri Light"/>
            </a:endParaRPr>
          </a:p>
        </p:txBody>
      </p:sp>
      <p:pic>
        <p:nvPicPr>
          <p:cNvPr id="5" name="Picture 5" descr="A blue and white sign&#10;&#10;Description automatically generated">
            <a:extLst>
              <a:ext uri="{FF2B5EF4-FFF2-40B4-BE49-F238E27FC236}">
                <a16:creationId xmlns:a16="http://schemas.microsoft.com/office/drawing/2014/main" xmlns="" id="{367D5FC0-87E1-40CA-8F54-2A5E6DA51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702" y="3912875"/>
            <a:ext cx="6495689" cy="1807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D8B2473-6F59-433A-9A9D-08C2AD0E0CE7}"/>
              </a:ext>
            </a:extLst>
          </p:cNvPr>
          <p:cNvSpPr txBox="1"/>
          <p:nvPr/>
        </p:nvSpPr>
        <p:spPr>
          <a:xfrm>
            <a:off x="842514" y="1590137"/>
            <a:ext cx="3462067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Uses an alcohol filled vial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Used in construction 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Low cost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High durability</a:t>
            </a:r>
          </a:p>
          <a:p>
            <a:pPr marL="285750" indent="-285750">
              <a:buFont typeface="Arial"/>
              <a:buChar char="•"/>
            </a:pPr>
            <a:r>
              <a:rPr lang="en-US" sz="2000" b="1" dirty="0">
                <a:cs typeface="Calibri"/>
              </a:rPr>
              <a:t>Very popular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0457450-F033-40B3-9905-1BDF6B1B6CD1}"/>
              </a:ext>
            </a:extLst>
          </p:cNvPr>
          <p:cNvSpPr txBox="1"/>
          <p:nvPr/>
        </p:nvSpPr>
        <p:spPr>
          <a:xfrm>
            <a:off x="6564703" y="1489495"/>
            <a:ext cx="489980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Manual Inspection prone to errors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Human fatigue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Long (and variable) inspection times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31F6E2B3-BBCD-4523-80F9-101DC72568A4}"/>
              </a:ext>
            </a:extLst>
          </p:cNvPr>
          <p:cNvSpPr txBox="1">
            <a:spLocks/>
          </p:cNvSpPr>
          <p:nvPr/>
        </p:nvSpPr>
        <p:spPr>
          <a:xfrm>
            <a:off x="5069456" y="627782"/>
            <a:ext cx="7116793" cy="4897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cs typeface="Calibri Light"/>
              </a:rPr>
              <a:t>Issues with current manufacturing practice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xmlns="" id="{B1ABFFFA-AC54-4A6E-97A7-DBD9AD7D8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680" y="1891548"/>
            <a:ext cx="6696682" cy="2119064"/>
          </a:xfrm>
          <a:prstGeom prst="rect">
            <a:avLst/>
          </a:prstGeom>
        </p:spPr>
      </p:pic>
      <p:pic>
        <p:nvPicPr>
          <p:cNvPr id="4" name="Picture 6" descr="A picture containing histogram&#10;&#10;Description automatically generated">
            <a:extLst>
              <a:ext uri="{FF2B5EF4-FFF2-40B4-BE49-F238E27FC236}">
                <a16:creationId xmlns:a16="http://schemas.microsoft.com/office/drawing/2014/main" xmlns="" id="{5B2600EE-916F-43DC-8974-630B10BC8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958" y="4126366"/>
            <a:ext cx="6748876" cy="21077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502780" y="2199466"/>
            <a:ext cx="3020149" cy="37548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cs typeface="Calibri"/>
              </a:rPr>
              <a:t>small error</a:t>
            </a:r>
          </a:p>
          <a:p>
            <a:pPr algn="r"/>
            <a:r>
              <a:rPr lang="en-US" sz="1400" dirty="0" smtClean="0">
                <a:cs typeface="Calibri"/>
              </a:rPr>
              <a:t>(within allowed tolerance)</a:t>
            </a:r>
          </a:p>
          <a:p>
            <a:endParaRPr lang="en-US" sz="1400" dirty="0">
              <a:cs typeface="Calibri"/>
            </a:endParaRPr>
          </a:p>
          <a:p>
            <a:endParaRPr lang="en-US" sz="1400" dirty="0" smtClean="0">
              <a:cs typeface="Calibri"/>
            </a:endParaRPr>
          </a:p>
          <a:p>
            <a:endParaRPr lang="en-US" sz="1400" dirty="0">
              <a:cs typeface="Calibri"/>
            </a:endParaRPr>
          </a:p>
          <a:p>
            <a:endParaRPr lang="en-US" sz="1400" dirty="0" smtClean="0">
              <a:cs typeface="Calibri"/>
            </a:endParaRPr>
          </a:p>
          <a:p>
            <a:endParaRPr lang="en-US" sz="1400" dirty="0">
              <a:cs typeface="Calibri"/>
            </a:endParaRPr>
          </a:p>
          <a:p>
            <a:r>
              <a:rPr lang="en-US" sz="1400" dirty="0" smtClean="0">
                <a:cs typeface="Calibri"/>
              </a:rPr>
              <a:t>It would be very challenging to detect such small differences, with the naked eye</a:t>
            </a:r>
          </a:p>
          <a:p>
            <a:endParaRPr lang="en-US" sz="1400" dirty="0" smtClean="0">
              <a:cs typeface="Calibri"/>
            </a:endParaRPr>
          </a:p>
          <a:p>
            <a:endParaRPr lang="en-US" sz="1400" dirty="0" smtClean="0">
              <a:cs typeface="Calibri"/>
            </a:endParaRPr>
          </a:p>
          <a:p>
            <a:endParaRPr lang="en-US" sz="1400" dirty="0">
              <a:cs typeface="Calibri"/>
            </a:endParaRPr>
          </a:p>
          <a:p>
            <a:endParaRPr lang="en-US" sz="1400" dirty="0">
              <a:cs typeface="Calibri"/>
            </a:endParaRPr>
          </a:p>
          <a:p>
            <a:endParaRPr lang="en-US" sz="1400" dirty="0" smtClean="0">
              <a:cs typeface="Calibri"/>
            </a:endParaRPr>
          </a:p>
          <a:p>
            <a:pPr algn="r"/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cs typeface="Calibri"/>
              </a:rPr>
              <a:t>large error</a:t>
            </a:r>
          </a:p>
          <a:p>
            <a:pPr algn="r"/>
            <a:r>
              <a:rPr lang="en-US" sz="1400" dirty="0" smtClean="0">
                <a:cs typeface="Calibri"/>
              </a:rPr>
              <a:t>(exceeds allowed tolerance)</a:t>
            </a:r>
            <a:endParaRPr lang="en-US" sz="1400" dirty="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2754320" y="554182"/>
            <a:ext cx="638688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cs typeface="Calibri"/>
              </a:rPr>
              <a:t>The advantage of using a Computer Vision system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9736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9CB2486-E7D7-4C2B-BD9F-4AF03A721D6F}"/>
              </a:ext>
            </a:extLst>
          </p:cNvPr>
          <p:cNvSpPr txBox="1"/>
          <p:nvPr/>
        </p:nvSpPr>
        <p:spPr>
          <a:xfrm>
            <a:off x="3524695" y="600914"/>
            <a:ext cx="251588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 smtClean="0">
                <a:cs typeface="Calibri"/>
              </a:rPr>
              <a:t>THANK YOU!</a:t>
            </a:r>
            <a:endParaRPr lang="en-US" sz="3200" dirty="0"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9CB2486-E7D7-4C2B-BD9F-4AF03A721D6F}"/>
              </a:ext>
            </a:extLst>
          </p:cNvPr>
          <p:cNvSpPr txBox="1"/>
          <p:nvPr/>
        </p:nvSpPr>
        <p:spPr>
          <a:xfrm>
            <a:off x="703911" y="1966560"/>
            <a:ext cx="8650678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3200" dirty="0" smtClean="0">
              <a:cs typeface="Calibri"/>
            </a:endParaRPr>
          </a:p>
          <a:p>
            <a:endParaRPr lang="en-US" sz="3200" dirty="0" smtClean="0">
              <a:cs typeface="Calibri"/>
            </a:endParaRPr>
          </a:p>
          <a:p>
            <a:r>
              <a:rPr lang="en-US" sz="3200" dirty="0" smtClean="0">
                <a:cs typeface="Calibri"/>
              </a:rPr>
              <a:t>Thank </a:t>
            </a:r>
            <a:r>
              <a:rPr lang="en-US" sz="3200" dirty="0" smtClean="0">
                <a:cs typeface="Calibri"/>
              </a:rPr>
              <a:t>you so much for all the useful knowledge  shared with us during this semester! </a:t>
            </a:r>
            <a:endParaRPr lang="en-US" sz="3200" dirty="0">
              <a:cs typeface="Calibri"/>
            </a:endParaRPr>
          </a:p>
          <a:p>
            <a:endParaRPr lang="en-US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5920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8371" y="75056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/>
              <a:t>References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1064029" y="2102766"/>
            <a:ext cx="88669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Several images used during this presentation were obtained from: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www.gettyimages.com/photos</a:t>
            </a:r>
            <a:endParaRPr lang="en-US" sz="1400" dirty="0" smtClean="0"/>
          </a:p>
          <a:p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www.empirelevel.com/box-level_e75-series.php</a:t>
            </a:r>
            <a:endParaRPr lang="en-US" sz="1400" dirty="0" smtClean="0"/>
          </a:p>
          <a:p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www.cognex.com/products/machine-vision/2d-machine-vision-systems/in-sight-9000-series</a:t>
            </a:r>
            <a:endParaRPr lang="en-US" sz="1400" dirty="0" smtClean="0"/>
          </a:p>
          <a:p>
            <a:r>
              <a:rPr lang="en-US" sz="1400" dirty="0">
                <a:hlinkClick r:id="rId5"/>
              </a:rPr>
              <a:t>https://</a:t>
            </a:r>
            <a:r>
              <a:rPr lang="en-US" sz="1400" dirty="0" smtClean="0">
                <a:hlinkClick r:id="rId5"/>
              </a:rPr>
              <a:t>en.wikipedia.org/wiki/Telecentric_lens</a:t>
            </a:r>
            <a:endParaRPr lang="en-US" sz="1400" dirty="0" smtClean="0"/>
          </a:p>
          <a:p>
            <a:r>
              <a:rPr lang="en-US" sz="1400" dirty="0">
                <a:hlinkClick r:id="rId6"/>
              </a:rPr>
              <a:t>https://www.statuspro.com/machine_tool_alignment/flatness_and_level</a:t>
            </a:r>
            <a:r>
              <a:rPr lang="en-US" sz="1400" dirty="0" smtClean="0">
                <a:hlinkClick r:id="rId6"/>
              </a:rPr>
              <a:t>/</a:t>
            </a:r>
            <a:endParaRPr lang="en-US" sz="1400" dirty="0" smtClean="0"/>
          </a:p>
          <a:p>
            <a:r>
              <a:rPr lang="en-US" sz="1400" dirty="0">
                <a:hlinkClick r:id="rId7"/>
              </a:rPr>
              <a:t>https://</a:t>
            </a:r>
            <a:r>
              <a:rPr lang="en-US" sz="1400" dirty="0" smtClean="0">
                <a:hlinkClick r:id="rId7"/>
              </a:rPr>
              <a:t>www.travelandleisure.com/attractions/leaning-tower-of-pisa-italy-architect</a:t>
            </a:r>
            <a:endParaRPr lang="en-US" sz="1400" dirty="0" smtClean="0"/>
          </a:p>
          <a:p>
            <a:endParaRPr lang="en-US" sz="1400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231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FF45825C-6DDC-4674-B2DC-3CFD26BA43CA}"/>
              </a:ext>
            </a:extLst>
          </p:cNvPr>
          <p:cNvSpPr txBox="1">
            <a:spLocks/>
          </p:cNvSpPr>
          <p:nvPr/>
        </p:nvSpPr>
        <p:spPr>
          <a:xfrm>
            <a:off x="2487283" y="432250"/>
            <a:ext cx="7576868" cy="71982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cs typeface="Calibri Light"/>
              </a:rPr>
              <a:t>Why is this problem important?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1B5BDF-2EE6-4232-A473-D8AF9435F60E}"/>
              </a:ext>
            </a:extLst>
          </p:cNvPr>
          <p:cNvSpPr txBox="1"/>
          <p:nvPr/>
        </p:nvSpPr>
        <p:spPr>
          <a:xfrm>
            <a:off x="1316967" y="1547004"/>
            <a:ext cx="6222519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Construction requires accurate level measurements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Safety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Cost overruns</a:t>
            </a:r>
          </a:p>
        </p:txBody>
      </p:sp>
      <p:pic>
        <p:nvPicPr>
          <p:cNvPr id="8" name="Picture 8" descr="A large building with a tower in the background&#10;&#10;Description automatically generated">
            <a:extLst>
              <a:ext uri="{FF2B5EF4-FFF2-40B4-BE49-F238E27FC236}">
                <a16:creationId xmlns:a16="http://schemas.microsoft.com/office/drawing/2014/main" xmlns="" id="{73D34A8A-0491-497C-9DA4-B8D0CF197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638" y="3180272"/>
            <a:ext cx="4833667" cy="312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5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9CB2486-E7D7-4C2B-BD9F-4AF03A721D6F}"/>
              </a:ext>
            </a:extLst>
          </p:cNvPr>
          <p:cNvSpPr txBox="1"/>
          <p:nvPr/>
        </p:nvSpPr>
        <p:spPr>
          <a:xfrm>
            <a:off x="842514" y="612476"/>
            <a:ext cx="4669766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cs typeface="Calibri"/>
              </a:rPr>
              <a:t>Current State of the 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04B12D9-411E-4891-BB26-5C6148C1AB53}"/>
              </a:ext>
            </a:extLst>
          </p:cNvPr>
          <p:cNvSpPr txBox="1"/>
          <p:nvPr/>
        </p:nvSpPr>
        <p:spPr>
          <a:xfrm>
            <a:off x="770627" y="1604512"/>
            <a:ext cx="560429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End of Line Inspection by human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Level "accuracy" is subjective to interpretation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Time for inspection adds cost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B9BD2924-D31F-4712-89EB-A9DD8BEF037F}"/>
              </a:ext>
            </a:extLst>
          </p:cNvPr>
          <p:cNvSpPr txBox="1">
            <a:spLocks/>
          </p:cNvSpPr>
          <p:nvPr/>
        </p:nvSpPr>
        <p:spPr>
          <a:xfrm>
            <a:off x="7102415" y="3753418"/>
            <a:ext cx="4528869" cy="48978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cs typeface="Calibri Light"/>
              </a:rPr>
              <a:t>Computer Vision Proposal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0E41458-27DE-4A68-95E7-030AC874DDE4}"/>
              </a:ext>
            </a:extLst>
          </p:cNvPr>
          <p:cNvSpPr txBox="1"/>
          <p:nvPr/>
        </p:nvSpPr>
        <p:spPr>
          <a:xfrm>
            <a:off x="6881005" y="4523118"/>
            <a:ext cx="45835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Increase throughput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Increase profit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Decrease worker fatigue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Increased accuracy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cs typeface="Calibri"/>
              </a:rPr>
              <a:t>Data collection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cs typeface="Calibri"/>
            </a:endParaRPr>
          </a:p>
        </p:txBody>
      </p:sp>
      <p:pic>
        <p:nvPicPr>
          <p:cNvPr id="9" name="Picture 9" descr="A picture containing person, mirror, looking, wearing&#10;&#10;Description automatically generated">
            <a:extLst>
              <a:ext uri="{FF2B5EF4-FFF2-40B4-BE49-F238E27FC236}">
                <a16:creationId xmlns:a16="http://schemas.microsoft.com/office/drawing/2014/main" xmlns="" id="{E11BCF70-4489-46AE-B228-3FA9ED9FE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626" y="2942922"/>
            <a:ext cx="3763991" cy="2467400"/>
          </a:xfrm>
          <a:prstGeom prst="rect">
            <a:avLst/>
          </a:prstGeom>
        </p:spPr>
      </p:pic>
      <p:pic>
        <p:nvPicPr>
          <p:cNvPr id="10" name="Picture 10" descr="A picture containing person, cellphone, phone, computer&#10;&#10;Description automatically generated">
            <a:extLst>
              <a:ext uri="{FF2B5EF4-FFF2-40B4-BE49-F238E27FC236}">
                <a16:creationId xmlns:a16="http://schemas.microsoft.com/office/drawing/2014/main" xmlns="" id="{06C855E9-62AF-4C9F-A83C-7E08F77D9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665" y="854381"/>
            <a:ext cx="4166556" cy="241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84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9CB2486-E7D7-4C2B-BD9F-4AF03A721D6F}"/>
              </a:ext>
            </a:extLst>
          </p:cNvPr>
          <p:cNvSpPr txBox="1"/>
          <p:nvPr/>
        </p:nvSpPr>
        <p:spPr>
          <a:xfrm>
            <a:off x="3702034" y="592189"/>
            <a:ext cx="323203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cs typeface="Calibri"/>
              </a:rPr>
              <a:t>Optimal Solution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1247318-B9AB-43D7-B023-E45C13656E73}"/>
              </a:ext>
            </a:extLst>
          </p:cNvPr>
          <p:cNvSpPr txBox="1"/>
          <p:nvPr/>
        </p:nvSpPr>
        <p:spPr>
          <a:xfrm>
            <a:off x="2232786" y="1827263"/>
            <a:ext cx="689825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Vision System (camera and lens) to replace a human eye.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Computer controlled software (</a:t>
            </a:r>
            <a:r>
              <a:rPr lang="en-US" dirty="0" err="1">
                <a:cs typeface="Calibri"/>
              </a:rPr>
              <a:t>Matlab</a:t>
            </a:r>
            <a:r>
              <a:rPr lang="en-US" dirty="0">
                <a:cs typeface="Calibri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Image of bubble is captured and post processed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Bubble location and orientation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Overall level accuracy (location of bubble related to markers)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High cost</a:t>
            </a:r>
          </a:p>
        </p:txBody>
      </p:sp>
      <p:pic>
        <p:nvPicPr>
          <p:cNvPr id="4" name="Picture 4" descr="A close up of a camera&#10;&#10;Description automatically generated">
            <a:extLst>
              <a:ext uri="{FF2B5EF4-FFF2-40B4-BE49-F238E27FC236}">
                <a16:creationId xmlns:a16="http://schemas.microsoft.com/office/drawing/2014/main" xmlns="" id="{67450B3E-BE19-444A-9D6B-526A5932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774" y="4793769"/>
            <a:ext cx="777098" cy="951064"/>
          </a:xfrm>
          <a:prstGeom prst="rect">
            <a:avLst/>
          </a:prstGeom>
        </p:spPr>
      </p:pic>
      <p:pic>
        <p:nvPicPr>
          <p:cNvPr id="5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xmlns="" id="{93D8C14D-13A2-4EEC-9775-E831092FD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666" y="4909509"/>
            <a:ext cx="1228366" cy="834606"/>
          </a:xfrm>
          <a:prstGeom prst="rect">
            <a:avLst/>
          </a:prstGeom>
        </p:spPr>
      </p:pic>
      <p:pic>
        <p:nvPicPr>
          <p:cNvPr id="6" name="Picture 6" descr="A picture containing indoor, sitting, table, person&#10;&#10;Description automatically generated">
            <a:extLst>
              <a:ext uri="{FF2B5EF4-FFF2-40B4-BE49-F238E27FC236}">
                <a16:creationId xmlns:a16="http://schemas.microsoft.com/office/drawing/2014/main" xmlns="" id="{84D8B370-1B28-4A02-AAC5-D174B09BF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796" y="4726500"/>
            <a:ext cx="773504" cy="999339"/>
          </a:xfrm>
          <a:prstGeom prst="rect">
            <a:avLst/>
          </a:prstGeom>
        </p:spPr>
      </p:pic>
      <p:pic>
        <p:nvPicPr>
          <p:cNvPr id="8" name="Picture 5" descr="A blue and white sign&#10;&#10;Description automatically generated">
            <a:extLst>
              <a:ext uri="{FF2B5EF4-FFF2-40B4-BE49-F238E27FC236}">
                <a16:creationId xmlns:a16="http://schemas.microsoft.com/office/drawing/2014/main" xmlns="" id="{A5063609-5550-4F0C-8D96-999644124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4514" y="1066879"/>
            <a:ext cx="2556293" cy="7575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DCAD20D-D49E-4ACE-A8EF-446CE30632B0}"/>
              </a:ext>
            </a:extLst>
          </p:cNvPr>
          <p:cNvSpPr txBox="1"/>
          <p:nvPr/>
        </p:nvSpPr>
        <p:spPr>
          <a:xfrm>
            <a:off x="641230" y="4249947"/>
            <a:ext cx="20099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Inspection Camera</a:t>
            </a:r>
            <a:endParaRPr lang="en-US" dirty="0"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72AEFE3-ABBC-43A6-92C6-6C8361406427}"/>
              </a:ext>
            </a:extLst>
          </p:cNvPr>
          <p:cNvSpPr txBox="1"/>
          <p:nvPr/>
        </p:nvSpPr>
        <p:spPr>
          <a:xfrm>
            <a:off x="3315419" y="4249946"/>
            <a:ext cx="20099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Telecentric Lens</a:t>
            </a:r>
            <a:endParaRPr lang="en-US" dirty="0">
              <a:cs typeface="Calibri"/>
            </a:endParaRPr>
          </a:p>
        </p:txBody>
      </p:sp>
      <p:pic>
        <p:nvPicPr>
          <p:cNvPr id="13" name="Picture 13" descr="A close up of a bottle&#10;&#10;Description automatically generated">
            <a:extLst>
              <a:ext uri="{FF2B5EF4-FFF2-40B4-BE49-F238E27FC236}">
                <a16:creationId xmlns:a16="http://schemas.microsoft.com/office/drawing/2014/main" xmlns="" id="{C689F3F5-CF5A-4C99-AEA1-A63FA6907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6362" y="4724923"/>
            <a:ext cx="1449239" cy="10024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F39B676-D306-4D21-8F9F-D1B1AFBD231F}"/>
              </a:ext>
            </a:extLst>
          </p:cNvPr>
          <p:cNvSpPr txBox="1"/>
          <p:nvPr/>
        </p:nvSpPr>
        <p:spPr>
          <a:xfrm>
            <a:off x="8232475" y="4249945"/>
            <a:ext cx="333267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Typical Vision Inspection System</a:t>
            </a:r>
            <a:endParaRPr lang="en-US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CBA6C7D-CC4E-4EAC-8AC9-C5B9336B075A}"/>
              </a:ext>
            </a:extLst>
          </p:cNvPr>
          <p:cNvSpPr txBox="1"/>
          <p:nvPr/>
        </p:nvSpPr>
        <p:spPr>
          <a:xfrm>
            <a:off x="5860211" y="4249946"/>
            <a:ext cx="20099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cs typeface="Calibri"/>
              </a:rPr>
              <a:t>Laser Level Meter</a:t>
            </a:r>
          </a:p>
        </p:txBody>
      </p:sp>
    </p:spTree>
    <p:extLst>
      <p:ext uri="{BB962C8B-B14F-4D97-AF65-F5344CB8AC3E}">
        <p14:creationId xmlns:p14="http://schemas.microsoft.com/office/powerpoint/2010/main" val="293359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F4C9885-81F1-4B72-8161-54DAE78F9367}"/>
              </a:ext>
            </a:extLst>
          </p:cNvPr>
          <p:cNvSpPr txBox="1"/>
          <p:nvPr/>
        </p:nvSpPr>
        <p:spPr>
          <a:xfrm>
            <a:off x="4118386" y="459990"/>
            <a:ext cx="322907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Proposed Solution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150627" y="1242670"/>
            <a:ext cx="7111159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Use Cell Phone as a "Vision System" replacement.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Many images were taken of the bubble in various conditions, including:</a:t>
            </a: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dirty="0">
                <a:cs typeface="Calibri"/>
              </a:rPr>
              <a:t>Bubble centered</a:t>
            </a: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dirty="0">
                <a:cs typeface="Calibri"/>
              </a:rPr>
              <a:t>Bubble shifted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MATLAB chosen for development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11EBB6D-9790-419A-A730-214130ECE66C}"/>
              </a:ext>
            </a:extLst>
          </p:cNvPr>
          <p:cNvSpPr txBox="1"/>
          <p:nvPr/>
        </p:nvSpPr>
        <p:spPr>
          <a:xfrm>
            <a:off x="6609751" y="4393643"/>
            <a:ext cx="310283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Template matching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Edge detection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Active contour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6C09ACE-FF50-40BA-A988-C2B3A62A027C}"/>
              </a:ext>
            </a:extLst>
          </p:cNvPr>
          <p:cNvSpPr txBox="1"/>
          <p:nvPr/>
        </p:nvSpPr>
        <p:spPr>
          <a:xfrm>
            <a:off x="6609751" y="3350871"/>
            <a:ext cx="322907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Techniques used</a:t>
            </a:r>
          </a:p>
        </p:txBody>
      </p:sp>
      <p:pic>
        <p:nvPicPr>
          <p:cNvPr id="4" name="Picture 5" descr="A blue and white sign&#10;&#10;Description automatically generated">
            <a:extLst>
              <a:ext uri="{FF2B5EF4-FFF2-40B4-BE49-F238E27FC236}">
                <a16:creationId xmlns:a16="http://schemas.microsoft.com/office/drawing/2014/main" xmlns="" id="{1EDD50E5-3314-433E-8AF5-3C5ACA8FC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5308" y="1880091"/>
            <a:ext cx="1220184" cy="360878"/>
          </a:xfrm>
          <a:prstGeom prst="rect">
            <a:avLst/>
          </a:prstGeom>
        </p:spPr>
      </p:pic>
      <p:pic>
        <p:nvPicPr>
          <p:cNvPr id="9" name="Picture 9" descr="Screen of a cell phone&#10;&#10;Description automatically generated">
            <a:extLst>
              <a:ext uri="{FF2B5EF4-FFF2-40B4-BE49-F238E27FC236}">
                <a16:creationId xmlns:a16="http://schemas.microsoft.com/office/drawing/2014/main" xmlns="" id="{8AFBCEEE-C226-4012-82F7-C50280FA3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90757" y="1689386"/>
            <a:ext cx="563279" cy="681626"/>
          </a:xfrm>
          <a:prstGeom prst="rect">
            <a:avLst/>
          </a:prstGeom>
        </p:spPr>
      </p:pic>
      <p:pic>
        <p:nvPicPr>
          <p:cNvPr id="12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0EAF4F7C-9DB1-46F7-847C-3CD4DB032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8724" y="3368233"/>
            <a:ext cx="3864199" cy="254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38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xmlns="" id="{0892081B-4244-46EC-B04F-D80E1E2A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613" y="1103112"/>
            <a:ext cx="6120576" cy="51840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6074493-2E00-49A9-B273-8CCDCD4E7E13}"/>
              </a:ext>
            </a:extLst>
          </p:cNvPr>
          <p:cNvSpPr txBox="1"/>
          <p:nvPr/>
        </p:nvSpPr>
        <p:spPr>
          <a:xfrm>
            <a:off x="4118386" y="402120"/>
            <a:ext cx="322907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Proposed Solution</a:t>
            </a:r>
          </a:p>
        </p:txBody>
      </p:sp>
      <p:pic>
        <p:nvPicPr>
          <p:cNvPr id="7" name="Picture 7" descr="A picture containing indoor, microwave, oven, cabinet&#10;&#10;Description automatically generated">
            <a:extLst>
              <a:ext uri="{FF2B5EF4-FFF2-40B4-BE49-F238E27FC236}">
                <a16:creationId xmlns:a16="http://schemas.microsoft.com/office/drawing/2014/main" xmlns="" id="{17F096A7-24A1-4FD7-85B3-D0124AC2A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89" y="1220922"/>
            <a:ext cx="2254684" cy="107561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63D8EEB2-901A-4275-8BE5-552B0AD94622}"/>
              </a:ext>
            </a:extLst>
          </p:cNvPr>
          <p:cNvCxnSpPr/>
          <p:nvPr/>
        </p:nvCxnSpPr>
        <p:spPr>
          <a:xfrm flipH="1">
            <a:off x="1752686" y="2395579"/>
            <a:ext cx="2087" cy="532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6A4CAB49-0EF4-4315-B6B9-A30FC4667894}"/>
              </a:ext>
            </a:extLst>
          </p:cNvPr>
          <p:cNvCxnSpPr>
            <a:cxnSpLocks/>
          </p:cNvCxnSpPr>
          <p:nvPr/>
        </p:nvCxnSpPr>
        <p:spPr>
          <a:xfrm flipV="1">
            <a:off x="4519914" y="4861011"/>
            <a:ext cx="50928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152" y="4379482"/>
            <a:ext cx="2166004" cy="180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A picture containing indoor, microwave, oven, cabinet&#10;&#10;Description automatically generated">
            <a:extLst>
              <a:ext uri="{FF2B5EF4-FFF2-40B4-BE49-F238E27FC236}">
                <a16:creationId xmlns:a16="http://schemas.microsoft.com/office/drawing/2014/main" xmlns="" id="{E333513C-5733-43E9-A2EF-961BC98DE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48218">
            <a:off x="813589" y="2947750"/>
            <a:ext cx="2361103" cy="1126383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63D8EEB2-901A-4275-8BE5-552B0AD94622}"/>
              </a:ext>
            </a:extLst>
          </p:cNvPr>
          <p:cNvCxnSpPr/>
          <p:nvPr/>
        </p:nvCxnSpPr>
        <p:spPr>
          <a:xfrm flipH="1">
            <a:off x="2674795" y="3815415"/>
            <a:ext cx="2087" cy="532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306885" y="832091"/>
            <a:ext cx="375004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cs typeface="Calibri"/>
              </a:rPr>
              <a:t>r</a:t>
            </a:r>
            <a:r>
              <a:rPr lang="en-US" sz="1400" dirty="0" smtClean="0">
                <a:cs typeface="Calibri"/>
              </a:rPr>
              <a:t>ead image</a:t>
            </a:r>
            <a:endParaRPr lang="en-US" sz="1400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253131" y="2507973"/>
            <a:ext cx="375004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cs typeface="Calibri"/>
              </a:rPr>
              <a:t>rotation and Gaussian</a:t>
            </a:r>
            <a:endParaRPr lang="en-US" sz="1400" dirty="0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179564" y="4927259"/>
            <a:ext cx="375004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cs typeface="Calibri"/>
              </a:rPr>
              <a:t>conversion to </a:t>
            </a:r>
          </a:p>
          <a:p>
            <a:r>
              <a:rPr lang="en-US" sz="1400" dirty="0">
                <a:cs typeface="Calibri"/>
              </a:rPr>
              <a:t> </a:t>
            </a:r>
            <a:r>
              <a:rPr lang="en-US" sz="1400" dirty="0" smtClean="0">
                <a:cs typeface="Calibri"/>
              </a:rPr>
              <a:t>      grayscale</a:t>
            </a:r>
            <a:endParaRPr lang="en-US" sz="1400" dirty="0">
              <a:cs typeface="Calibri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D0A0F67-F6FF-49D2-962C-EF9DD4286B1F}"/>
              </a:ext>
            </a:extLst>
          </p:cNvPr>
          <p:cNvSpPr txBox="1"/>
          <p:nvPr/>
        </p:nvSpPr>
        <p:spPr>
          <a:xfrm>
            <a:off x="6151931" y="990571"/>
            <a:ext cx="4166864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cs typeface="Calibri"/>
              </a:rPr>
              <a:t>e</a:t>
            </a:r>
            <a:r>
              <a:rPr lang="en-US" sz="1400" dirty="0" smtClean="0">
                <a:cs typeface="Calibri"/>
              </a:rPr>
              <a:t>dge detection using  “canny”</a:t>
            </a:r>
            <a:endParaRPr lang="en-US" sz="1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1795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6074493-2E00-49A9-B273-8CCDCD4E7E13}"/>
              </a:ext>
            </a:extLst>
          </p:cNvPr>
          <p:cNvSpPr txBox="1"/>
          <p:nvPr/>
        </p:nvSpPr>
        <p:spPr>
          <a:xfrm>
            <a:off x="4118386" y="176427"/>
            <a:ext cx="322907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Proposed Solution</a:t>
            </a:r>
          </a:p>
        </p:txBody>
      </p:sp>
      <p:pic>
        <p:nvPicPr>
          <p:cNvPr id="8" name="Picture 8" descr="Diagram&#10;&#10;Description automatically generated">
            <a:extLst>
              <a:ext uri="{FF2B5EF4-FFF2-40B4-BE49-F238E27FC236}">
                <a16:creationId xmlns:a16="http://schemas.microsoft.com/office/drawing/2014/main" xmlns="" id="{8BB909B8-F1A1-47A5-9852-644A86150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949" y="1161194"/>
            <a:ext cx="4957969" cy="4403929"/>
          </a:xfrm>
          <a:prstGeom prst="rect">
            <a:avLst/>
          </a:prstGeom>
        </p:spPr>
      </p:pic>
      <p:pic>
        <p:nvPicPr>
          <p:cNvPr id="9" name="Picture 9" descr="Graphical user interface, diagram&#10;&#10;Description automatically generated">
            <a:extLst>
              <a:ext uri="{FF2B5EF4-FFF2-40B4-BE49-F238E27FC236}">
                <a16:creationId xmlns:a16="http://schemas.microsoft.com/office/drawing/2014/main" xmlns="" id="{4F9742B4-842E-4F1A-A365-F759825F9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31" y="1095390"/>
            <a:ext cx="5039638" cy="44688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6074493-2E00-49A9-B273-8CCDCD4E7E13}"/>
              </a:ext>
            </a:extLst>
          </p:cNvPr>
          <p:cNvSpPr txBox="1"/>
          <p:nvPr/>
        </p:nvSpPr>
        <p:spPr>
          <a:xfrm>
            <a:off x="1676584" y="5033723"/>
            <a:ext cx="127104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  <a:cs typeface="Calibri"/>
              </a:rPr>
              <a:t>longest edges</a:t>
            </a:r>
            <a:endParaRPr lang="en-US" sz="1400" dirty="0">
              <a:solidFill>
                <a:srgbClr val="FFFF00"/>
              </a:solidFill>
              <a:cs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6" name="Ink 25"/>
              <p14:cNvContentPartPr/>
              <p14:nvPr/>
            </p14:nvContentPartPr>
            <p14:xfrm>
              <a:off x="1700704" y="4213823"/>
              <a:ext cx="182880" cy="90864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87744" y="4200143"/>
                <a:ext cx="205560" cy="9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7" name="Ink 26"/>
              <p14:cNvContentPartPr/>
              <p14:nvPr/>
            </p14:nvContentPartPr>
            <p14:xfrm>
              <a:off x="2003464" y="4682183"/>
              <a:ext cx="168840" cy="4590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91944" y="4669223"/>
                <a:ext cx="193320" cy="48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5448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6074493-2E00-49A9-B273-8CCDCD4E7E13}"/>
              </a:ext>
            </a:extLst>
          </p:cNvPr>
          <p:cNvSpPr txBox="1"/>
          <p:nvPr/>
        </p:nvSpPr>
        <p:spPr>
          <a:xfrm>
            <a:off x="4118386" y="176427"/>
            <a:ext cx="322907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Proposed Solution</a:t>
            </a:r>
          </a:p>
        </p:txBody>
      </p:sp>
      <p:pic>
        <p:nvPicPr>
          <p:cNvPr id="3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xmlns="" id="{30A557A0-770C-4BF7-8BCD-47F6C4721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22" y="3240909"/>
            <a:ext cx="3214447" cy="2854748"/>
          </a:xfrm>
          <a:prstGeom prst="rect">
            <a:avLst/>
          </a:prstGeom>
        </p:spPr>
      </p:pic>
      <p:pic>
        <p:nvPicPr>
          <p:cNvPr id="5" name="Picture 8" descr="Diagram&#10;&#10;Description automatically generated">
            <a:extLst>
              <a:ext uri="{FF2B5EF4-FFF2-40B4-BE49-F238E27FC236}">
                <a16:creationId xmlns:a16="http://schemas.microsoft.com/office/drawing/2014/main" xmlns="" id="{0CAB6474-37B4-42FB-B6EF-C90AE16B7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52" y="959592"/>
            <a:ext cx="3189137" cy="2826659"/>
          </a:xfrm>
          <a:prstGeom prst="rect">
            <a:avLst/>
          </a:prstGeom>
        </p:spPr>
      </p:pic>
      <p:pic>
        <p:nvPicPr>
          <p:cNvPr id="6" name="Picture 9" descr="A picture containing saw, knife&#10;&#10;Description automatically generated">
            <a:extLst>
              <a:ext uri="{FF2B5EF4-FFF2-40B4-BE49-F238E27FC236}">
                <a16:creationId xmlns:a16="http://schemas.microsoft.com/office/drawing/2014/main" xmlns="" id="{15450509-63AD-4F97-BBB6-CAF01FBA3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358" y="1390494"/>
            <a:ext cx="5029199" cy="1522978"/>
          </a:xfrm>
          <a:prstGeom prst="rect">
            <a:avLst/>
          </a:prstGeom>
        </p:spPr>
      </p:pic>
      <p:pic>
        <p:nvPicPr>
          <p:cNvPr id="10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xmlns="" id="{B1ABFFFA-AC54-4A6E-97A7-DBD9AD7D89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7742" y="3773538"/>
            <a:ext cx="6427938" cy="183804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63D8EEB2-901A-4275-8BE5-552B0AD94622}"/>
              </a:ext>
            </a:extLst>
          </p:cNvPr>
          <p:cNvCxnSpPr/>
          <p:nvPr/>
        </p:nvCxnSpPr>
        <p:spPr>
          <a:xfrm>
            <a:off x="3707029" y="3676519"/>
            <a:ext cx="4113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63D8EEB2-901A-4275-8BE5-552B0AD94622}"/>
              </a:ext>
            </a:extLst>
          </p:cNvPr>
          <p:cNvCxnSpPr/>
          <p:nvPr/>
        </p:nvCxnSpPr>
        <p:spPr>
          <a:xfrm flipH="1">
            <a:off x="7345374" y="3126751"/>
            <a:ext cx="2087" cy="532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799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6074493-2E00-49A9-B273-8CCDCD4E7E13}"/>
              </a:ext>
            </a:extLst>
          </p:cNvPr>
          <p:cNvSpPr txBox="1"/>
          <p:nvPr/>
        </p:nvSpPr>
        <p:spPr>
          <a:xfrm>
            <a:off x="4859509" y="113797"/>
            <a:ext cx="197647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Test Results</a:t>
            </a:r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xmlns="" id="{9F363A2B-2733-4C4B-BB44-32D0DEC6F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64" y="803569"/>
            <a:ext cx="10923916" cy="4604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B2718B0-3E9F-4A5F-A9D6-FA6A8004FCCB}"/>
              </a:ext>
            </a:extLst>
          </p:cNvPr>
          <p:cNvSpPr txBox="1"/>
          <p:nvPr/>
        </p:nvSpPr>
        <p:spPr>
          <a:xfrm>
            <a:off x="1759906" y="5872619"/>
            <a:ext cx="440289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"/>
              </a:rPr>
              <a:t>Level bubble Inspection (valentinac.com)</a:t>
            </a:r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367" y="1287996"/>
            <a:ext cx="1936260" cy="167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223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246</Words>
  <Application>Microsoft Office PowerPoint</Application>
  <PresentationFormat>Custom</PresentationFormat>
  <Paragraphs>89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Spirit (bubble) level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Valentina</cp:lastModifiedBy>
  <cp:revision>761</cp:revision>
  <dcterms:created xsi:type="dcterms:W3CDTF">2020-11-28T16:20:41Z</dcterms:created>
  <dcterms:modified xsi:type="dcterms:W3CDTF">2020-11-28T22:51:28Z</dcterms:modified>
</cp:coreProperties>
</file>